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uli"/>
      <p:regular r:id="rId20"/>
      <p:bold r:id="rId21"/>
      <p:italic r:id="rId22"/>
      <p:boldItalic r:id="rId23"/>
    </p:embeddedFont>
    <p:embeddedFont>
      <p:font typeface="Muli Regular"/>
      <p:regular r:id="rId24"/>
      <p:bold r:id="rId25"/>
      <p:italic r:id="rId26"/>
      <p:boldItalic r:id="rId27"/>
    </p:embeddedFont>
    <p:embeddedFont>
      <p:font typeface="Lexend Deca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li-regular.fntdata"/><Relationship Id="rId22" Type="http://schemas.openxmlformats.org/officeDocument/2006/relationships/font" Target="fonts/Muli-italic.fntdata"/><Relationship Id="rId21" Type="http://schemas.openxmlformats.org/officeDocument/2006/relationships/font" Target="fonts/Muli-bold.fntdata"/><Relationship Id="rId24" Type="http://schemas.openxmlformats.org/officeDocument/2006/relationships/font" Target="fonts/MuliRegular-regular.fntdata"/><Relationship Id="rId23" Type="http://schemas.openxmlformats.org/officeDocument/2006/relationships/font" Target="fonts/Muli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uliRegular-italic.fntdata"/><Relationship Id="rId25" Type="http://schemas.openxmlformats.org/officeDocument/2006/relationships/font" Target="fonts/MuliRegular-bold.fntdata"/><Relationship Id="rId28" Type="http://schemas.openxmlformats.org/officeDocument/2006/relationships/font" Target="fonts/LexendDeca-regular.fntdata"/><Relationship Id="rId27" Type="http://schemas.openxmlformats.org/officeDocument/2006/relationships/font" Target="fonts/MuliRegula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2b36a53b_5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2b36a53b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2b36a53b_5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c2b36a53b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c2b36a53b_2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c2b36a53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2b36a53b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2b36a53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c2b36a53b_3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c2b36a53b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2b36a53b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2b36a53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2b36a53b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c2b36a53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sUzmHeRxskYQ0z4YStJQoH5GPIIgTKry/view" TargetMode="External"/><Relationship Id="rId4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1" Type="http://schemas.openxmlformats.org/officeDocument/2006/relationships/image" Target="../media/image30.png"/><Relationship Id="rId10" Type="http://schemas.openxmlformats.org/officeDocument/2006/relationships/image" Target="../media/image19.png"/><Relationship Id="rId12" Type="http://schemas.openxmlformats.org/officeDocument/2006/relationships/image" Target="../media/image23.png"/><Relationship Id="rId9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cQ54GDm1eL0" TargetMode="External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396" y="1409795"/>
            <a:ext cx="1699550" cy="17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ctrTitle"/>
          </p:nvPr>
        </p:nvSpPr>
        <p:spPr>
          <a:xfrm>
            <a:off x="280200" y="1360850"/>
            <a:ext cx="3675900" cy="123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FakeBlock</a:t>
            </a:r>
            <a:endParaRPr sz="48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939" y="1703499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6575" y="409135"/>
            <a:ext cx="662500" cy="77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73978" y="3461747"/>
            <a:ext cx="394325" cy="2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312300" y="2551125"/>
            <a:ext cx="3611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DeepFake, its impacts, 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and a way to combat them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253450" y="460420"/>
            <a:ext cx="4021800" cy="58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FakeBlock: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253450" y="1266400"/>
            <a:ext cx="4637100" cy="342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We propose to market a service, FakeBlock, that detects whether what you see online is real or fake.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It would work as a browser extension similar to AdBlock but for fake news.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The extension itself scans the webpage for text and pictures that include faces, then uses a neural network to predict if the site’s text or pictures were created by artificial intelligence.</a:t>
            </a:r>
            <a:endParaRPr sz="1800"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00" y="1047515"/>
            <a:ext cx="3169850" cy="31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7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3" title="demo_cropp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800" y="523875"/>
            <a:ext cx="6452424" cy="3629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3"/>
          <p:cNvGrpSpPr/>
          <p:nvPr/>
        </p:nvGrpSpPr>
        <p:grpSpPr>
          <a:xfrm>
            <a:off x="496489" y="286868"/>
            <a:ext cx="8151030" cy="4285518"/>
            <a:chOff x="1177450" y="241631"/>
            <a:chExt cx="6173152" cy="3616776"/>
          </a:xfrm>
        </p:grpSpPr>
        <p:sp>
          <p:nvSpPr>
            <p:cNvPr id="146" name="Google Shape;146;p2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7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4294967295" type="ctrTitle"/>
          </p:nvPr>
        </p:nvSpPr>
        <p:spPr>
          <a:xfrm>
            <a:off x="701550" y="843526"/>
            <a:ext cx="3332700" cy="21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FakeBlock Works:</a:t>
            </a:r>
            <a:endParaRPr sz="4800"/>
          </a:p>
        </p:txBody>
      </p:sp>
      <p:sp>
        <p:nvSpPr>
          <p:cNvPr id="156" name="Google Shape;156;p24"/>
          <p:cNvSpPr txBox="1"/>
          <p:nvPr>
            <p:ph idx="4294967295" type="subTitle"/>
          </p:nvPr>
        </p:nvSpPr>
        <p:spPr>
          <a:xfrm>
            <a:off x="701550" y="3132050"/>
            <a:ext cx="3332700" cy="7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Utilizes two types of Neural Network</a:t>
            </a:r>
            <a:endParaRPr sz="1800"/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4" name="Google Shape;16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4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7" name="Google Shape;16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0550" y="2219176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0550" y="1849801"/>
            <a:ext cx="1111472" cy="96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1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580550" y="1352550"/>
            <a:ext cx="5377500" cy="31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</a:pPr>
            <a:r>
              <a:rPr b="1" lang="en"/>
              <a:t>Trained on Google’s FaceForensics++ Dataset to classify deepfakes from real images</a:t>
            </a:r>
            <a:endParaRPr b="1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⬡"/>
            </a:pPr>
            <a:r>
              <a:rPr b="1" lang="en"/>
              <a:t>Utilizes an xception neural network</a:t>
            </a:r>
            <a:endParaRPr b="1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⬡"/>
            </a:pPr>
            <a:r>
              <a:rPr b="1" lang="en"/>
              <a:t>Achieves 80% accuracy on compressed images / videos, up to 99%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 Detection</a:t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724" y="1469819"/>
            <a:ext cx="2203850" cy="2203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580550" y="9860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Article Detection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580550" y="1105575"/>
            <a:ext cx="4391100" cy="37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⬡"/>
            </a:pPr>
            <a:r>
              <a:rPr lang="en"/>
              <a:t>Essentially reversed neural network text generation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⬡"/>
            </a:pPr>
            <a:r>
              <a:rPr lang="en"/>
              <a:t>Uses a gpt-2 neural network to determine probability of a neural network generating a certain sequence of text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⬡"/>
            </a:pPr>
            <a:r>
              <a:rPr lang="en"/>
              <a:t>Determine the probability that a neural network would generate text similar to our input and use that for our analysis</a:t>
            </a:r>
            <a:endParaRPr/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724" y="1469819"/>
            <a:ext cx="2203850" cy="2203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7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195" name="Google Shape;195;p27"/>
          <p:cNvSpPr txBox="1"/>
          <p:nvPr>
            <p:ph idx="4294967295" type="subTitle"/>
          </p:nvPr>
        </p:nvSpPr>
        <p:spPr>
          <a:xfrm>
            <a:off x="685800" y="2302048"/>
            <a:ext cx="36174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Any questions?</a:t>
            </a:r>
            <a:endParaRPr b="1" sz="18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4294967295" type="ctrTitle"/>
          </p:nvPr>
        </p:nvSpPr>
        <p:spPr>
          <a:xfrm>
            <a:off x="685800" y="1341750"/>
            <a:ext cx="5847600" cy="78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FAKE NEWS?</a:t>
            </a:r>
            <a:endParaRPr sz="4800"/>
          </a:p>
        </p:txBody>
      </p:sp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685800" y="2302050"/>
            <a:ext cx="3696900" cy="14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As a result of this trending term in the media lately, the legitimacy of articles and news reports has come into question.</a:t>
            </a:r>
            <a:endParaRPr b="1" sz="1800"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the source image"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50" y="2931900"/>
            <a:ext cx="3813451" cy="22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4294967295" type="ctrTitle"/>
          </p:nvPr>
        </p:nvSpPr>
        <p:spPr>
          <a:xfrm>
            <a:off x="685800" y="1032750"/>
            <a:ext cx="53256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Is this real?</a:t>
            </a:r>
            <a:endParaRPr sz="6000"/>
          </a:p>
        </p:txBody>
      </p:sp>
      <p:sp>
        <p:nvSpPr>
          <p:cNvPr id="83" name="Google Shape;83;p15"/>
          <p:cNvSpPr txBox="1"/>
          <p:nvPr>
            <p:ph idx="4294967295" type="subTitle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be sure?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402" y="0"/>
            <a:ext cx="2691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8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5405825" y="649400"/>
            <a:ext cx="2971800" cy="37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Video and audio files are considered a viable proof in most cases</a:t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This is about to change because of Deep Fakes</a:t>
            </a:r>
            <a:endParaRPr b="1" sz="24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0" y="976150"/>
            <a:ext cx="5101024" cy="286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are Deep Fakes?</a:t>
            </a:r>
            <a:endParaRPr sz="3600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923600" y="1320502"/>
            <a:ext cx="4498500" cy="367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b="1" lang="en" sz="1800"/>
              <a:t>The name “deep fake” comes from a combination of “deep learning” and “fake news”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b="1" lang="en" sz="1800"/>
              <a:t>Often used to fake a famous person’s speech, deepfakes are created by feeding large quantities of video and audio files with that person to a neural network to create a “filter” that could be applied to any recorded face to make it look like the targeted person</a:t>
            </a:r>
            <a:endParaRPr b="1" sz="1800"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25" y="1578125"/>
            <a:ext cx="3713326" cy="208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&quot;We're entering an era in which our enemies can make anyone say anything at any point in time.&quot;&#10;&#10;Check out more awesome videos at BuzzFeedVideo!&#10;https://bit.ly/YTbuzzfeedvideo&#10;https://bit.ly/YTbuzzfeedblue1&#10;https://bit.ly/YTbuzzfeedviolet&#10;&#10;GET MORE BUZZFEED:&#10;https://www.buzzfeed.com&#10;https://www.buzzfeed.com/videos&#10;https://www.youtube.com/buzzfeedvideo&#10;https://www.youtube.com/asis&#10;https://www.youtube.com/buzzfeedblue&#10;https://www.youtube.com/buzzfeedviolet&#10;https://www.youtube.com/perolike&#10;https://www.youtube.com/ladylike&#10;&#10;BuzzFeedVideo&#10;BuzzFeed Motion Picture’s flagship channel. Sometimes funny, sometimes serious, always shareable. New videos posted daily!&#10;&#10;Love BuzzFeed? Get the merch! BUY NOW: https://goo.gl/gQKF8m&#10;&#10;Credits: https://www.buzzfeed.com/bfmp/videos/52602&#10;&#10;EXTERNAL CREDITS&#10;Jordan Peele&#10;https://monkeypawproductions.com/" id="107" name="Google Shape;107;p18" title="You Won’t Believe What Obama Says In This Video! 😉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33" y="-50"/>
            <a:ext cx="6857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014875" y="275588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Deep Fakes Threaten the Truth</a:t>
            </a:r>
            <a:endParaRPr sz="3000"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014875" y="1422162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Videos like these seem real, but in reality, they can be forged to give bad publicity to important figures such as Barack Obama.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This seemingly unaltered video could then be reported on by a generally trusted and well-known news source, further propagating the falsities it was intended to spread.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ocial media bubble concept" id="115" name="Google Shape;115;p19"/>
          <p:cNvPicPr preferRelativeResize="0"/>
          <p:nvPr/>
        </p:nvPicPr>
        <p:blipFill rotWithShape="1">
          <a:blip r:embed="rId3">
            <a:alphaModFix/>
          </a:blip>
          <a:srcRect b="6959" l="0" r="0" t="0"/>
          <a:stretch/>
        </p:blipFill>
        <p:spPr>
          <a:xfrm>
            <a:off x="0" y="1016350"/>
            <a:ext cx="2752450" cy="26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4294967295" type="ctrTitle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Anyone can create fake videos</a:t>
            </a:r>
            <a:endParaRPr sz="3000"/>
          </a:p>
        </p:txBody>
      </p:sp>
      <p:sp>
        <p:nvSpPr>
          <p:cNvPr id="121" name="Google Shape;121;p20"/>
          <p:cNvSpPr txBox="1"/>
          <p:nvPr>
            <p:ph idx="4294967295" type="subTitle"/>
          </p:nvPr>
        </p:nvSpPr>
        <p:spPr>
          <a:xfrm>
            <a:off x="685800" y="3013350"/>
            <a:ext cx="3332700" cy="143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With Machine Learning, this process can be made accessible to anyone and can even be automated.</a:t>
            </a:r>
            <a:endParaRPr sz="1800"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the source image"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575" y="1214513"/>
            <a:ext cx="4820699" cy="271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 txBox="1"/>
          <p:nvPr>
            <p:ph idx="4294967295" type="ctrTitle"/>
          </p:nvPr>
        </p:nvSpPr>
        <p:spPr>
          <a:xfrm>
            <a:off x="455250" y="328700"/>
            <a:ext cx="3359700" cy="726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</a:t>
            </a:r>
            <a:r>
              <a:rPr lang="en" sz="3000">
                <a:latin typeface="Muli"/>
                <a:ea typeface="Muli"/>
                <a:cs typeface="Muli"/>
                <a:sym typeface="Muli"/>
              </a:rPr>
              <a:t>Fight 🔥 with </a:t>
            </a:r>
            <a:r>
              <a:rPr lang="en" sz="3000"/>
              <a:t>🔥</a:t>
            </a:r>
            <a:endParaRPr sz="3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86650" y="2627250"/>
            <a:ext cx="30969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Introducing FakeBlock</a:t>
            </a:r>
            <a:endParaRPr sz="1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A program which detects if an article contains AI-generated content</a:t>
            </a:r>
            <a:endParaRPr sz="1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  <mc:AlternateContent>
    <mc:Choice Requires="p14">
      <p:transition spd="slow" p14:dur="110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